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8"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 id="268" r:id="rId14"/>
    <p:sldId id="277" r:id="rId15"/>
    <p:sldId id="276" r:id="rId16"/>
    <p:sldId id="275" r:id="rId17"/>
    <p:sldId id="274" r:id="rId18"/>
    <p:sldId id="273" r:id="rId19"/>
    <p:sldId id="272" r:id="rId20"/>
    <p:sldId id="271" r:id="rId21"/>
    <p:sldId id="290" r:id="rId22"/>
    <p:sldId id="291" r:id="rId23"/>
    <p:sldId id="292" r:id="rId24"/>
    <p:sldId id="293" r:id="rId25"/>
    <p:sldId id="270" r:id="rId26"/>
    <p:sldId id="269" r:id="rId27"/>
    <p:sldId id="278" r:id="rId28"/>
    <p:sldId id="279" r:id="rId29"/>
    <p:sldId id="281" r:id="rId30"/>
    <p:sldId id="283" r:id="rId31"/>
    <p:sldId id="286" r:id="rId32"/>
    <p:sldId id="287" r:id="rId33"/>
    <p:sldId id="285" r:id="rId34"/>
    <p:sldId id="284" r:id="rId35"/>
    <p:sldId id="282" r:id="rId36"/>
    <p:sldId id="280" r:id="rId37"/>
    <p:sldId id="288"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32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451F16E-0C65-4E19-85E9-30A398765782}" type="datetimeFigureOut">
              <a:rPr lang="en-HK" smtClean="0"/>
              <a:t>29/6/2022</a:t>
            </a:fld>
            <a:endParaRPr lang="en-HK" dirty="0"/>
          </a:p>
        </p:txBody>
      </p:sp>
      <p:sp>
        <p:nvSpPr>
          <p:cNvPr id="5" name="Footer Placeholder 4"/>
          <p:cNvSpPr>
            <a:spLocks noGrp="1"/>
          </p:cNvSpPr>
          <p:nvPr>
            <p:ph type="ftr" sz="quarter" idx="11"/>
          </p:nvPr>
        </p:nvSpPr>
        <p:spPr>
          <a:xfrm>
            <a:off x="1876424" y="5410201"/>
            <a:ext cx="5124886" cy="365125"/>
          </a:xfrm>
        </p:spPr>
        <p:txBody>
          <a:bodyPr/>
          <a:lstStyle/>
          <a:p>
            <a:endParaRPr lang="en-HK" dirty="0"/>
          </a:p>
        </p:txBody>
      </p:sp>
      <p:sp>
        <p:nvSpPr>
          <p:cNvPr id="6" name="Slide Number Placeholder 5"/>
          <p:cNvSpPr>
            <a:spLocks noGrp="1"/>
          </p:cNvSpPr>
          <p:nvPr>
            <p:ph type="sldNum" sz="quarter" idx="12"/>
          </p:nvPr>
        </p:nvSpPr>
        <p:spPr>
          <a:xfrm>
            <a:off x="9896911" y="5410199"/>
            <a:ext cx="771089" cy="365125"/>
          </a:xfrm>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9276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1410301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2911337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729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2522781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4" name="Footer Placeholder 3"/>
          <p:cNvSpPr>
            <a:spLocks noGrp="1"/>
          </p:cNvSpPr>
          <p:nvPr>
            <p:ph type="ftr" sz="quarter" idx="11"/>
          </p:nvPr>
        </p:nvSpPr>
        <p:spPr/>
        <p:txBody>
          <a:bodyPr/>
          <a:lstStyle/>
          <a:p>
            <a:endParaRPr lang="en-HK" dirty="0"/>
          </a:p>
        </p:txBody>
      </p:sp>
      <p:sp>
        <p:nvSpPr>
          <p:cNvPr id="5" name="Slide Number Placeholder 4"/>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2226119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4" name="Footer Placeholder 3"/>
          <p:cNvSpPr>
            <a:spLocks noGrp="1"/>
          </p:cNvSpPr>
          <p:nvPr>
            <p:ph type="ftr" sz="quarter" idx="11"/>
          </p:nvPr>
        </p:nvSpPr>
        <p:spPr/>
        <p:txBody>
          <a:bodyPr/>
          <a:lstStyle/>
          <a:p>
            <a:endParaRPr lang="en-HK" dirty="0"/>
          </a:p>
        </p:txBody>
      </p:sp>
      <p:sp>
        <p:nvSpPr>
          <p:cNvPr id="5" name="Slide Number Placeholder 4"/>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1817603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75850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204410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1588340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5" name="Footer Placeholder 4"/>
          <p:cNvSpPr>
            <a:spLocks noGrp="1"/>
          </p:cNvSpPr>
          <p:nvPr>
            <p:ph type="ftr" sz="quarter" idx="11"/>
          </p:nvPr>
        </p:nvSpPr>
        <p:spPr/>
        <p:txBody>
          <a:bodyPr/>
          <a:lstStyle/>
          <a:p>
            <a:endParaRPr lang="en-HK" dirty="0"/>
          </a:p>
        </p:txBody>
      </p:sp>
      <p:sp>
        <p:nvSpPr>
          <p:cNvPr id="6" name="Slide Number Placeholder 5"/>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42296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419322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8" name="Footer Placeholder 7"/>
          <p:cNvSpPr>
            <a:spLocks noGrp="1"/>
          </p:cNvSpPr>
          <p:nvPr>
            <p:ph type="ftr" sz="quarter" idx="11"/>
          </p:nvPr>
        </p:nvSpPr>
        <p:spPr/>
        <p:txBody>
          <a:bodyPr/>
          <a:lstStyle/>
          <a:p>
            <a:endParaRPr lang="en-HK" dirty="0"/>
          </a:p>
        </p:txBody>
      </p:sp>
      <p:sp>
        <p:nvSpPr>
          <p:cNvPr id="9" name="Slide Number Placeholder 8"/>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156366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4" name="Footer Placeholder 3"/>
          <p:cNvSpPr>
            <a:spLocks noGrp="1"/>
          </p:cNvSpPr>
          <p:nvPr>
            <p:ph type="ftr" sz="quarter" idx="11"/>
          </p:nvPr>
        </p:nvSpPr>
        <p:spPr/>
        <p:txBody>
          <a:bodyPr/>
          <a:lstStyle/>
          <a:p>
            <a:endParaRPr lang="en-HK" dirty="0"/>
          </a:p>
        </p:txBody>
      </p:sp>
      <p:sp>
        <p:nvSpPr>
          <p:cNvPr id="5" name="Slide Number Placeholder 4"/>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364532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3" name="Footer Placeholder 2"/>
          <p:cNvSpPr>
            <a:spLocks noGrp="1"/>
          </p:cNvSpPr>
          <p:nvPr>
            <p:ph type="ftr" sz="quarter" idx="11"/>
          </p:nvPr>
        </p:nvSpPr>
        <p:spPr/>
        <p:txBody>
          <a:bodyPr/>
          <a:lstStyle/>
          <a:p>
            <a:endParaRPr lang="en-HK" dirty="0"/>
          </a:p>
        </p:txBody>
      </p:sp>
      <p:sp>
        <p:nvSpPr>
          <p:cNvPr id="4" name="Slide Number Placeholder 3"/>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351341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172317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1F16E-0C65-4E19-85E9-30A398765782}" type="datetimeFigureOut">
              <a:rPr lang="en-HK" smtClean="0"/>
              <a:t>29/6/2022</a:t>
            </a:fld>
            <a:endParaRPr lang="en-HK" dirty="0"/>
          </a:p>
        </p:txBody>
      </p:sp>
      <p:sp>
        <p:nvSpPr>
          <p:cNvPr id="6" name="Footer Placeholder 5"/>
          <p:cNvSpPr>
            <a:spLocks noGrp="1"/>
          </p:cNvSpPr>
          <p:nvPr>
            <p:ph type="ftr" sz="quarter" idx="11"/>
          </p:nvPr>
        </p:nvSpPr>
        <p:spPr/>
        <p:txBody>
          <a:bodyPr/>
          <a:lstStyle/>
          <a:p>
            <a:endParaRPr lang="en-HK" dirty="0"/>
          </a:p>
        </p:txBody>
      </p:sp>
      <p:sp>
        <p:nvSpPr>
          <p:cNvPr id="7" name="Slide Number Placeholder 6"/>
          <p:cNvSpPr>
            <a:spLocks noGrp="1"/>
          </p:cNvSpPr>
          <p:nvPr>
            <p:ph type="sldNum" sz="quarter" idx="12"/>
          </p:nvPr>
        </p:nvSpPr>
        <p:spPr/>
        <p:txBody>
          <a:bodyPr/>
          <a:lstStyle/>
          <a:p>
            <a:fld id="{2220B13E-8C32-4B50-A874-FD6A1C79A320}" type="slidenum">
              <a:rPr lang="en-HK" smtClean="0"/>
              <a:t>‹#›</a:t>
            </a:fld>
            <a:endParaRPr lang="en-HK" dirty="0"/>
          </a:p>
        </p:txBody>
      </p:sp>
    </p:spTree>
    <p:extLst>
      <p:ext uri="{BB962C8B-B14F-4D97-AF65-F5344CB8AC3E}">
        <p14:creationId xmlns:p14="http://schemas.microsoft.com/office/powerpoint/2010/main" val="234927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451F16E-0C65-4E19-85E9-30A398765782}" type="datetimeFigureOut">
              <a:rPr lang="en-HK" smtClean="0"/>
              <a:t>29/6/2022</a:t>
            </a:fld>
            <a:endParaRPr lang="en-HK"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HK"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20B13E-8C32-4B50-A874-FD6A1C79A320}" type="slidenum">
              <a:rPr lang="en-HK" smtClean="0"/>
              <a:t>‹#›</a:t>
            </a:fld>
            <a:endParaRPr lang="en-HK" dirty="0"/>
          </a:p>
        </p:txBody>
      </p:sp>
    </p:spTree>
    <p:extLst>
      <p:ext uri="{BB962C8B-B14F-4D97-AF65-F5344CB8AC3E}">
        <p14:creationId xmlns:p14="http://schemas.microsoft.com/office/powerpoint/2010/main" val="625929275"/>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5A23-BDDB-EF40-98A4-C019606D2A30}"/>
              </a:ext>
            </a:extLst>
          </p:cNvPr>
          <p:cNvSpPr>
            <a:spLocks noGrp="1"/>
          </p:cNvSpPr>
          <p:nvPr>
            <p:ph type="ctrTitle"/>
          </p:nvPr>
        </p:nvSpPr>
        <p:spPr/>
        <p:txBody>
          <a:bodyPr/>
          <a:lstStyle/>
          <a:p>
            <a:pPr algn="ctr"/>
            <a:r>
              <a:rPr lang="en-HK" cap="none" dirty="0">
                <a:latin typeface="Times New Roman" panose="02020603050405020304" pitchFamily="18" charset="0"/>
                <a:cs typeface="Times New Roman" panose="02020603050405020304" pitchFamily="18" charset="0"/>
              </a:rPr>
              <a:t>CNN Deep Learning Project</a:t>
            </a:r>
          </a:p>
        </p:txBody>
      </p:sp>
      <p:sp>
        <p:nvSpPr>
          <p:cNvPr id="3" name="Subtitle 2">
            <a:extLst>
              <a:ext uri="{FF2B5EF4-FFF2-40B4-BE49-F238E27FC236}">
                <a16:creationId xmlns:a16="http://schemas.microsoft.com/office/drawing/2014/main" id="{4FDD9788-99E8-026F-FB79-A805C4CA98CB}"/>
              </a:ext>
            </a:extLst>
          </p:cNvPr>
          <p:cNvSpPr>
            <a:spLocks noGrp="1"/>
          </p:cNvSpPr>
          <p:nvPr>
            <p:ph type="subTitle" idx="1"/>
          </p:nvPr>
        </p:nvSpPr>
        <p:spPr/>
        <p:txBody>
          <a:bodyPr>
            <a:normAutofit/>
          </a:bodyPr>
          <a:lstStyle/>
          <a:p>
            <a:pPr algn="ctr"/>
            <a:endParaRPr lang="en-HK" sz="2400" cap="none" dirty="0">
              <a:solidFill>
                <a:schemeClr val="tx1"/>
              </a:solidFill>
              <a:latin typeface="Times New Roman" panose="02020603050405020304" pitchFamily="18" charset="0"/>
              <a:ea typeface="+mj-ea"/>
              <a:cs typeface="Times New Roman" panose="02020603050405020304" pitchFamily="18" charset="0"/>
            </a:endParaRPr>
          </a:p>
          <a:p>
            <a:pPr algn="ctr"/>
            <a:r>
              <a:rPr lang="en-HK" sz="2400" cap="none" dirty="0">
                <a:solidFill>
                  <a:schemeClr val="tx1"/>
                </a:solidFill>
                <a:latin typeface="Times New Roman" panose="02020603050405020304" pitchFamily="18" charset="0"/>
                <a:ea typeface="+mj-ea"/>
                <a:cs typeface="Times New Roman" panose="02020603050405020304" pitchFamily="18" charset="0"/>
              </a:rPr>
              <a:t>Jeffery</a:t>
            </a:r>
            <a:r>
              <a:rPr lang="en-HK" sz="2400" dirty="0"/>
              <a:t> </a:t>
            </a:r>
            <a:r>
              <a:rPr lang="en-HK" sz="2400" cap="none" dirty="0">
                <a:solidFill>
                  <a:schemeClr val="tx1"/>
                </a:solidFill>
                <a:latin typeface="Times New Roman" panose="02020603050405020304" pitchFamily="18" charset="0"/>
                <a:ea typeface="+mj-ea"/>
                <a:cs typeface="Times New Roman" panose="02020603050405020304" pitchFamily="18" charset="0"/>
              </a:rPr>
              <a:t>Chan</a:t>
            </a:r>
          </a:p>
        </p:txBody>
      </p:sp>
    </p:spTree>
    <p:extLst>
      <p:ext uri="{BB962C8B-B14F-4D97-AF65-F5344CB8AC3E}">
        <p14:creationId xmlns:p14="http://schemas.microsoft.com/office/powerpoint/2010/main" val="116225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8B34-7DD2-A17A-AA03-5A263139708D}"/>
              </a:ext>
            </a:extLst>
          </p:cNvPr>
          <p:cNvSpPr>
            <a:spLocks noGrp="1"/>
          </p:cNvSpPr>
          <p:nvPr>
            <p:ph type="title"/>
          </p:nvPr>
        </p:nvSpPr>
        <p:spPr/>
        <p:txBody>
          <a:bodyPr/>
          <a:lstStyle/>
          <a:p>
            <a:r>
              <a:rPr lang="en-HK" dirty="0" err="1"/>
              <a:t>cnn</a:t>
            </a:r>
            <a:r>
              <a:rPr lang="en-HK" dirty="0"/>
              <a:t> architecture</a:t>
            </a:r>
          </a:p>
        </p:txBody>
      </p:sp>
      <p:pic>
        <p:nvPicPr>
          <p:cNvPr id="5" name="Content Placeholder 4">
            <a:extLst>
              <a:ext uri="{FF2B5EF4-FFF2-40B4-BE49-F238E27FC236}">
                <a16:creationId xmlns:a16="http://schemas.microsoft.com/office/drawing/2014/main" id="{0E3FC2DE-DAE9-C41A-5B87-46C454341A39}"/>
              </a:ext>
            </a:extLst>
          </p:cNvPr>
          <p:cNvPicPr>
            <a:picLocks noGrp="1" noChangeAspect="1"/>
          </p:cNvPicPr>
          <p:nvPr>
            <p:ph idx="1"/>
          </p:nvPr>
        </p:nvPicPr>
        <p:blipFill>
          <a:blip r:embed="rId2"/>
          <a:stretch>
            <a:fillRect/>
          </a:stretch>
        </p:blipFill>
        <p:spPr>
          <a:xfrm>
            <a:off x="1141413" y="2386447"/>
            <a:ext cx="10012564" cy="3296597"/>
          </a:xfrm>
        </p:spPr>
      </p:pic>
    </p:spTree>
    <p:extLst>
      <p:ext uri="{BB962C8B-B14F-4D97-AF65-F5344CB8AC3E}">
        <p14:creationId xmlns:p14="http://schemas.microsoft.com/office/powerpoint/2010/main" val="85737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03DD-FE33-98CA-10E4-7904B2AB3108}"/>
              </a:ext>
            </a:extLst>
          </p:cNvPr>
          <p:cNvSpPr>
            <a:spLocks noGrp="1"/>
          </p:cNvSpPr>
          <p:nvPr>
            <p:ph type="title"/>
          </p:nvPr>
        </p:nvSpPr>
        <p:spPr/>
        <p:txBody>
          <a:bodyPr/>
          <a:lstStyle/>
          <a:p>
            <a:r>
              <a:rPr lang="en-HK" dirty="0"/>
              <a:t>model summary</a:t>
            </a:r>
          </a:p>
        </p:txBody>
      </p:sp>
      <p:pic>
        <p:nvPicPr>
          <p:cNvPr id="5" name="Content Placeholder 4">
            <a:extLst>
              <a:ext uri="{FF2B5EF4-FFF2-40B4-BE49-F238E27FC236}">
                <a16:creationId xmlns:a16="http://schemas.microsoft.com/office/drawing/2014/main" id="{BDD350BF-87D0-D999-8EB5-7A2CB6F318B1}"/>
              </a:ext>
            </a:extLst>
          </p:cNvPr>
          <p:cNvPicPr>
            <a:picLocks noGrp="1" noChangeAspect="1"/>
          </p:cNvPicPr>
          <p:nvPr>
            <p:ph idx="1"/>
          </p:nvPr>
        </p:nvPicPr>
        <p:blipFill>
          <a:blip r:embed="rId2"/>
          <a:stretch>
            <a:fillRect/>
          </a:stretch>
        </p:blipFill>
        <p:spPr>
          <a:xfrm>
            <a:off x="3081873" y="1875863"/>
            <a:ext cx="5142849" cy="4839570"/>
          </a:xfrm>
        </p:spPr>
      </p:pic>
    </p:spTree>
    <p:extLst>
      <p:ext uri="{BB962C8B-B14F-4D97-AF65-F5344CB8AC3E}">
        <p14:creationId xmlns:p14="http://schemas.microsoft.com/office/powerpoint/2010/main" val="814865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1C83-816D-82FC-4C8E-C504D1CF5F6B}"/>
              </a:ext>
            </a:extLst>
          </p:cNvPr>
          <p:cNvSpPr>
            <a:spLocks noGrp="1"/>
          </p:cNvSpPr>
          <p:nvPr>
            <p:ph type="title"/>
          </p:nvPr>
        </p:nvSpPr>
        <p:spPr/>
        <p:txBody>
          <a:bodyPr/>
          <a:lstStyle/>
          <a:p>
            <a:r>
              <a:rPr lang="en-HK" dirty="0"/>
              <a:t>model compile</a:t>
            </a:r>
          </a:p>
        </p:txBody>
      </p:sp>
      <p:pic>
        <p:nvPicPr>
          <p:cNvPr id="5" name="Content Placeholder 4">
            <a:extLst>
              <a:ext uri="{FF2B5EF4-FFF2-40B4-BE49-F238E27FC236}">
                <a16:creationId xmlns:a16="http://schemas.microsoft.com/office/drawing/2014/main" id="{C4F4D272-BD23-16FF-5FCB-20A03DC46685}"/>
              </a:ext>
            </a:extLst>
          </p:cNvPr>
          <p:cNvPicPr>
            <a:picLocks noGrp="1" noChangeAspect="1"/>
          </p:cNvPicPr>
          <p:nvPr>
            <p:ph idx="1"/>
          </p:nvPr>
        </p:nvPicPr>
        <p:blipFill>
          <a:blip r:embed="rId2"/>
          <a:stretch>
            <a:fillRect/>
          </a:stretch>
        </p:blipFill>
        <p:spPr>
          <a:xfrm>
            <a:off x="1141413" y="2750979"/>
            <a:ext cx="10313626" cy="1478569"/>
          </a:xfrm>
        </p:spPr>
      </p:pic>
    </p:spTree>
    <p:extLst>
      <p:ext uri="{BB962C8B-B14F-4D97-AF65-F5344CB8AC3E}">
        <p14:creationId xmlns:p14="http://schemas.microsoft.com/office/powerpoint/2010/main" val="55457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E711-D9FF-5079-8090-5A3FED3AD49E}"/>
              </a:ext>
            </a:extLst>
          </p:cNvPr>
          <p:cNvSpPr>
            <a:spLocks noGrp="1"/>
          </p:cNvSpPr>
          <p:nvPr>
            <p:ph type="title"/>
          </p:nvPr>
        </p:nvSpPr>
        <p:spPr/>
        <p:txBody>
          <a:bodyPr/>
          <a:lstStyle/>
          <a:p>
            <a:r>
              <a:rPr lang="en-HK" dirty="0"/>
              <a:t>model fit</a:t>
            </a:r>
          </a:p>
        </p:txBody>
      </p:sp>
      <p:pic>
        <p:nvPicPr>
          <p:cNvPr id="5" name="Content Placeholder 4">
            <a:extLst>
              <a:ext uri="{FF2B5EF4-FFF2-40B4-BE49-F238E27FC236}">
                <a16:creationId xmlns:a16="http://schemas.microsoft.com/office/drawing/2014/main" id="{6CBCFD78-6040-4382-A213-DA11B21A837D}"/>
              </a:ext>
            </a:extLst>
          </p:cNvPr>
          <p:cNvPicPr>
            <a:picLocks noGrp="1" noChangeAspect="1"/>
          </p:cNvPicPr>
          <p:nvPr>
            <p:ph idx="1"/>
          </p:nvPr>
        </p:nvPicPr>
        <p:blipFill>
          <a:blip r:embed="rId2"/>
          <a:stretch>
            <a:fillRect/>
          </a:stretch>
        </p:blipFill>
        <p:spPr>
          <a:xfrm>
            <a:off x="1052922" y="2231571"/>
            <a:ext cx="10234509" cy="2979526"/>
          </a:xfrm>
        </p:spPr>
      </p:pic>
    </p:spTree>
    <p:extLst>
      <p:ext uri="{BB962C8B-B14F-4D97-AF65-F5344CB8AC3E}">
        <p14:creationId xmlns:p14="http://schemas.microsoft.com/office/powerpoint/2010/main" val="73441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8E75-6BA4-100D-59E8-3226D249983A}"/>
              </a:ext>
            </a:extLst>
          </p:cNvPr>
          <p:cNvSpPr>
            <a:spLocks noGrp="1"/>
          </p:cNvSpPr>
          <p:nvPr>
            <p:ph type="title"/>
          </p:nvPr>
        </p:nvSpPr>
        <p:spPr/>
        <p:txBody>
          <a:bodyPr/>
          <a:lstStyle/>
          <a:p>
            <a:r>
              <a:rPr lang="en-HK" dirty="0"/>
              <a:t>model evaluation </a:t>
            </a:r>
          </a:p>
        </p:txBody>
      </p:sp>
      <p:pic>
        <p:nvPicPr>
          <p:cNvPr id="5" name="Content Placeholder 4">
            <a:extLst>
              <a:ext uri="{FF2B5EF4-FFF2-40B4-BE49-F238E27FC236}">
                <a16:creationId xmlns:a16="http://schemas.microsoft.com/office/drawing/2014/main" id="{7FB7AC6C-E111-7EA9-CDE5-1302F1D270DE}"/>
              </a:ext>
            </a:extLst>
          </p:cNvPr>
          <p:cNvPicPr>
            <a:picLocks noGrp="1" noChangeAspect="1"/>
          </p:cNvPicPr>
          <p:nvPr>
            <p:ph idx="1"/>
          </p:nvPr>
        </p:nvPicPr>
        <p:blipFill>
          <a:blip r:embed="rId2"/>
          <a:stretch>
            <a:fillRect/>
          </a:stretch>
        </p:blipFill>
        <p:spPr>
          <a:xfrm>
            <a:off x="416430" y="2524791"/>
            <a:ext cx="5677982" cy="3541712"/>
          </a:xfrm>
        </p:spPr>
      </p:pic>
      <p:pic>
        <p:nvPicPr>
          <p:cNvPr id="7" name="Picture 6">
            <a:extLst>
              <a:ext uri="{FF2B5EF4-FFF2-40B4-BE49-F238E27FC236}">
                <a16:creationId xmlns:a16="http://schemas.microsoft.com/office/drawing/2014/main" id="{260A0D07-0154-510D-439B-09CFD88ED202}"/>
              </a:ext>
            </a:extLst>
          </p:cNvPr>
          <p:cNvPicPr>
            <a:picLocks noChangeAspect="1"/>
          </p:cNvPicPr>
          <p:nvPr/>
        </p:nvPicPr>
        <p:blipFill>
          <a:blip r:embed="rId3"/>
          <a:stretch>
            <a:fillRect/>
          </a:stretch>
        </p:blipFill>
        <p:spPr>
          <a:xfrm>
            <a:off x="6354276" y="2524791"/>
            <a:ext cx="5582085" cy="3494322"/>
          </a:xfrm>
          <a:prstGeom prst="rect">
            <a:avLst/>
          </a:prstGeom>
        </p:spPr>
      </p:pic>
    </p:spTree>
    <p:extLst>
      <p:ext uri="{BB962C8B-B14F-4D97-AF65-F5344CB8AC3E}">
        <p14:creationId xmlns:p14="http://schemas.microsoft.com/office/powerpoint/2010/main" val="240241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338A-0B44-1D0C-5C42-61C74B3E8557}"/>
              </a:ext>
            </a:extLst>
          </p:cNvPr>
          <p:cNvSpPr>
            <a:spLocks noGrp="1"/>
          </p:cNvSpPr>
          <p:nvPr>
            <p:ph type="title"/>
          </p:nvPr>
        </p:nvSpPr>
        <p:spPr/>
        <p:txBody>
          <a:bodyPr/>
          <a:lstStyle/>
          <a:p>
            <a:r>
              <a:rPr lang="en-HK" dirty="0"/>
              <a:t>model </a:t>
            </a:r>
            <a:r>
              <a:rPr lang="en-HK" dirty="0" err="1"/>
              <a:t>Evaulation</a:t>
            </a:r>
            <a:endParaRPr lang="en-HK" dirty="0"/>
          </a:p>
        </p:txBody>
      </p:sp>
      <p:pic>
        <p:nvPicPr>
          <p:cNvPr id="5" name="Content Placeholder 4">
            <a:extLst>
              <a:ext uri="{FF2B5EF4-FFF2-40B4-BE49-F238E27FC236}">
                <a16:creationId xmlns:a16="http://schemas.microsoft.com/office/drawing/2014/main" id="{E797919D-F51D-E3E4-D6CA-F506BA52BA6F}"/>
              </a:ext>
            </a:extLst>
          </p:cNvPr>
          <p:cNvPicPr>
            <a:picLocks noGrp="1" noChangeAspect="1"/>
          </p:cNvPicPr>
          <p:nvPr>
            <p:ph idx="1"/>
          </p:nvPr>
        </p:nvPicPr>
        <p:blipFill>
          <a:blip r:embed="rId2"/>
          <a:stretch>
            <a:fillRect/>
          </a:stretch>
        </p:blipFill>
        <p:spPr>
          <a:xfrm>
            <a:off x="1328576" y="2401480"/>
            <a:ext cx="8316870" cy="3547036"/>
          </a:xfrm>
        </p:spPr>
      </p:pic>
    </p:spTree>
    <p:extLst>
      <p:ext uri="{BB962C8B-B14F-4D97-AF65-F5344CB8AC3E}">
        <p14:creationId xmlns:p14="http://schemas.microsoft.com/office/powerpoint/2010/main" val="36646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1BA6-D1B3-4921-6787-D84F69109D95}"/>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9C2C2CB5-4813-3338-E47B-32AD9313A0A8}"/>
              </a:ext>
            </a:extLst>
          </p:cNvPr>
          <p:cNvPicPr>
            <a:picLocks noGrp="1" noChangeAspect="1"/>
          </p:cNvPicPr>
          <p:nvPr>
            <p:ph idx="1"/>
          </p:nvPr>
        </p:nvPicPr>
        <p:blipFill>
          <a:blip r:embed="rId2"/>
          <a:stretch>
            <a:fillRect/>
          </a:stretch>
        </p:blipFill>
        <p:spPr>
          <a:xfrm>
            <a:off x="3139700" y="1810511"/>
            <a:ext cx="5909423" cy="5047489"/>
          </a:xfrm>
        </p:spPr>
      </p:pic>
    </p:spTree>
    <p:extLst>
      <p:ext uri="{BB962C8B-B14F-4D97-AF65-F5344CB8AC3E}">
        <p14:creationId xmlns:p14="http://schemas.microsoft.com/office/powerpoint/2010/main" val="1594338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7D18-37DA-E4D9-FA97-69053CB50E4B}"/>
              </a:ext>
            </a:extLst>
          </p:cNvPr>
          <p:cNvSpPr>
            <a:spLocks noGrp="1"/>
          </p:cNvSpPr>
          <p:nvPr>
            <p:ph type="title"/>
          </p:nvPr>
        </p:nvSpPr>
        <p:spPr/>
        <p:txBody>
          <a:bodyPr/>
          <a:lstStyle/>
          <a:p>
            <a:r>
              <a:rPr lang="en-HK" dirty="0"/>
              <a:t>predictions on test set</a:t>
            </a:r>
          </a:p>
        </p:txBody>
      </p:sp>
      <p:pic>
        <p:nvPicPr>
          <p:cNvPr id="5" name="Content Placeholder 4">
            <a:extLst>
              <a:ext uri="{FF2B5EF4-FFF2-40B4-BE49-F238E27FC236}">
                <a16:creationId xmlns:a16="http://schemas.microsoft.com/office/drawing/2014/main" id="{6C55D15B-E3B6-F386-8776-70BD1C8ED512}"/>
              </a:ext>
            </a:extLst>
          </p:cNvPr>
          <p:cNvPicPr>
            <a:picLocks noGrp="1" noChangeAspect="1"/>
          </p:cNvPicPr>
          <p:nvPr>
            <p:ph idx="1"/>
          </p:nvPr>
        </p:nvPicPr>
        <p:blipFill>
          <a:blip r:embed="rId2"/>
          <a:stretch>
            <a:fillRect/>
          </a:stretch>
        </p:blipFill>
        <p:spPr>
          <a:xfrm>
            <a:off x="1311169" y="2173288"/>
            <a:ext cx="7212345" cy="4066194"/>
          </a:xfrm>
        </p:spPr>
      </p:pic>
    </p:spTree>
    <p:extLst>
      <p:ext uri="{BB962C8B-B14F-4D97-AF65-F5344CB8AC3E}">
        <p14:creationId xmlns:p14="http://schemas.microsoft.com/office/powerpoint/2010/main" val="228914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B1DA-5E19-A154-08C8-29331D71F0D4}"/>
              </a:ext>
            </a:extLst>
          </p:cNvPr>
          <p:cNvSpPr>
            <a:spLocks noGrp="1"/>
          </p:cNvSpPr>
          <p:nvPr>
            <p:ph type="title"/>
          </p:nvPr>
        </p:nvSpPr>
        <p:spPr/>
        <p:txBody>
          <a:bodyPr/>
          <a:lstStyle/>
          <a:p>
            <a:r>
              <a:rPr lang="en-HK" dirty="0"/>
              <a:t>regularisation	</a:t>
            </a:r>
          </a:p>
        </p:txBody>
      </p:sp>
      <p:pic>
        <p:nvPicPr>
          <p:cNvPr id="5" name="Content Placeholder 4">
            <a:extLst>
              <a:ext uri="{FF2B5EF4-FFF2-40B4-BE49-F238E27FC236}">
                <a16:creationId xmlns:a16="http://schemas.microsoft.com/office/drawing/2014/main" id="{EF9C087E-8A8D-ADD2-DCE4-B39F8A27A9E5}"/>
              </a:ext>
            </a:extLst>
          </p:cNvPr>
          <p:cNvPicPr>
            <a:picLocks noGrp="1" noChangeAspect="1"/>
          </p:cNvPicPr>
          <p:nvPr>
            <p:ph idx="1"/>
          </p:nvPr>
        </p:nvPicPr>
        <p:blipFill>
          <a:blip r:embed="rId2"/>
          <a:stretch>
            <a:fillRect/>
          </a:stretch>
        </p:blipFill>
        <p:spPr>
          <a:xfrm>
            <a:off x="1141412" y="2097087"/>
            <a:ext cx="9054639" cy="4221905"/>
          </a:xfrm>
        </p:spPr>
      </p:pic>
    </p:spTree>
    <p:extLst>
      <p:ext uri="{BB962C8B-B14F-4D97-AF65-F5344CB8AC3E}">
        <p14:creationId xmlns:p14="http://schemas.microsoft.com/office/powerpoint/2010/main" val="3782010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98C5-8D79-1ECF-AE0A-0B32EC8E8166}"/>
              </a:ext>
            </a:extLst>
          </p:cNvPr>
          <p:cNvSpPr>
            <a:spLocks noGrp="1"/>
          </p:cNvSpPr>
          <p:nvPr>
            <p:ph type="title"/>
          </p:nvPr>
        </p:nvSpPr>
        <p:spPr/>
        <p:txBody>
          <a:bodyPr/>
          <a:lstStyle/>
          <a:p>
            <a:r>
              <a:rPr lang="en-HK" dirty="0"/>
              <a:t>model </a:t>
            </a:r>
            <a:r>
              <a:rPr lang="en-HK" dirty="0" err="1"/>
              <a:t>evaulation</a:t>
            </a:r>
            <a:endParaRPr lang="en-HK" dirty="0"/>
          </a:p>
        </p:txBody>
      </p:sp>
      <p:pic>
        <p:nvPicPr>
          <p:cNvPr id="5" name="Content Placeholder 4">
            <a:extLst>
              <a:ext uri="{FF2B5EF4-FFF2-40B4-BE49-F238E27FC236}">
                <a16:creationId xmlns:a16="http://schemas.microsoft.com/office/drawing/2014/main" id="{E6634ABB-CF5E-209C-5144-7B32F5451F9F}"/>
              </a:ext>
            </a:extLst>
          </p:cNvPr>
          <p:cNvPicPr>
            <a:picLocks noGrp="1" noChangeAspect="1"/>
          </p:cNvPicPr>
          <p:nvPr>
            <p:ph idx="1"/>
          </p:nvPr>
        </p:nvPicPr>
        <p:blipFill>
          <a:blip r:embed="rId2"/>
          <a:stretch>
            <a:fillRect/>
          </a:stretch>
        </p:blipFill>
        <p:spPr>
          <a:xfrm>
            <a:off x="290216" y="2465798"/>
            <a:ext cx="5708844" cy="3541712"/>
          </a:xfrm>
        </p:spPr>
      </p:pic>
      <p:pic>
        <p:nvPicPr>
          <p:cNvPr id="7" name="Picture 6">
            <a:extLst>
              <a:ext uri="{FF2B5EF4-FFF2-40B4-BE49-F238E27FC236}">
                <a16:creationId xmlns:a16="http://schemas.microsoft.com/office/drawing/2014/main" id="{9D982167-611B-113D-E9C6-41DC7E4B66E0}"/>
              </a:ext>
            </a:extLst>
          </p:cNvPr>
          <p:cNvPicPr>
            <a:picLocks noChangeAspect="1"/>
          </p:cNvPicPr>
          <p:nvPr/>
        </p:nvPicPr>
        <p:blipFill>
          <a:blip r:embed="rId3"/>
          <a:stretch>
            <a:fillRect/>
          </a:stretch>
        </p:blipFill>
        <p:spPr>
          <a:xfrm>
            <a:off x="6192941" y="2465798"/>
            <a:ext cx="5900736" cy="3631222"/>
          </a:xfrm>
          <a:prstGeom prst="rect">
            <a:avLst/>
          </a:prstGeom>
        </p:spPr>
      </p:pic>
    </p:spTree>
    <p:extLst>
      <p:ext uri="{BB962C8B-B14F-4D97-AF65-F5344CB8AC3E}">
        <p14:creationId xmlns:p14="http://schemas.microsoft.com/office/powerpoint/2010/main" val="292650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90D0-B563-043C-E5CD-F3B735F625D6}"/>
              </a:ext>
            </a:extLst>
          </p:cNvPr>
          <p:cNvSpPr>
            <a:spLocks noGrp="1"/>
          </p:cNvSpPr>
          <p:nvPr>
            <p:ph type="title"/>
          </p:nvPr>
        </p:nvSpPr>
        <p:spPr/>
        <p:txBody>
          <a:bodyPr/>
          <a:lstStyle/>
          <a:p>
            <a:r>
              <a:rPr lang="en-HK" dirty="0"/>
              <a:t>Intel image classification </a:t>
            </a:r>
          </a:p>
        </p:txBody>
      </p:sp>
      <p:sp>
        <p:nvSpPr>
          <p:cNvPr id="3" name="Content Placeholder 2">
            <a:extLst>
              <a:ext uri="{FF2B5EF4-FFF2-40B4-BE49-F238E27FC236}">
                <a16:creationId xmlns:a16="http://schemas.microsoft.com/office/drawing/2014/main" id="{BC981E47-35E1-F335-0AF1-7E9E8CC468BD}"/>
              </a:ext>
            </a:extLst>
          </p:cNvPr>
          <p:cNvSpPr>
            <a:spLocks noGrp="1"/>
          </p:cNvSpPr>
          <p:nvPr>
            <p:ph idx="1"/>
          </p:nvPr>
        </p:nvSpPr>
        <p:spPr>
          <a:xfrm>
            <a:off x="1048279" y="2097088"/>
            <a:ext cx="9905999" cy="3541714"/>
          </a:xfrm>
        </p:spPr>
        <p:txBody>
          <a:bodyPr>
            <a:normAutofit/>
          </a:bodyPr>
          <a:lstStyle/>
          <a:p>
            <a:r>
              <a:rPr lang="en-HK" dirty="0"/>
              <a:t>contains roughly 25,000 image data</a:t>
            </a:r>
          </a:p>
          <a:p>
            <a:r>
              <a:rPr lang="en-HK" dirty="0"/>
              <a:t>broadly defined under 6 categories </a:t>
            </a:r>
          </a:p>
          <a:p>
            <a:r>
              <a:rPr lang="en-HK" dirty="0"/>
              <a:t>RGB </a:t>
            </a:r>
            <a:r>
              <a:rPr lang="en-HK" dirty="0" err="1"/>
              <a:t>colored</a:t>
            </a:r>
            <a:r>
              <a:rPr lang="en-HK" dirty="0"/>
              <a:t> images encoded as 3</a:t>
            </a:r>
          </a:p>
          <a:p>
            <a:r>
              <a:rPr lang="en-US" dirty="0"/>
              <a:t>IMG_WIDTH = 150</a:t>
            </a:r>
          </a:p>
          <a:p>
            <a:r>
              <a:rPr lang="en-US" dirty="0"/>
              <a:t>IMG_HEIGHT = 150</a:t>
            </a:r>
          </a:p>
          <a:p>
            <a:r>
              <a:rPr lang="en-US" dirty="0"/>
              <a:t>BATCH_SIZE = 128</a:t>
            </a:r>
            <a:endParaRPr lang="en-HK" dirty="0"/>
          </a:p>
          <a:p>
            <a:endParaRPr lang="en-HK" dirty="0"/>
          </a:p>
        </p:txBody>
      </p:sp>
    </p:spTree>
    <p:extLst>
      <p:ext uri="{BB962C8B-B14F-4D97-AF65-F5344CB8AC3E}">
        <p14:creationId xmlns:p14="http://schemas.microsoft.com/office/powerpoint/2010/main" val="133205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930C-EFA2-4419-5055-72AE110990D4}"/>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28643CF7-3087-7A98-8BF3-26B397D4C521}"/>
              </a:ext>
            </a:extLst>
          </p:cNvPr>
          <p:cNvPicPr>
            <a:picLocks noGrp="1" noChangeAspect="1"/>
          </p:cNvPicPr>
          <p:nvPr>
            <p:ph idx="1"/>
          </p:nvPr>
        </p:nvPicPr>
        <p:blipFill>
          <a:blip r:embed="rId2"/>
          <a:stretch>
            <a:fillRect/>
          </a:stretch>
        </p:blipFill>
        <p:spPr>
          <a:xfrm>
            <a:off x="2793102" y="2580602"/>
            <a:ext cx="6268325" cy="3410426"/>
          </a:xfrm>
        </p:spPr>
      </p:pic>
    </p:spTree>
    <p:extLst>
      <p:ext uri="{BB962C8B-B14F-4D97-AF65-F5344CB8AC3E}">
        <p14:creationId xmlns:p14="http://schemas.microsoft.com/office/powerpoint/2010/main" val="381626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CA17-5F49-A121-769D-3C1CCCFA9240}"/>
              </a:ext>
            </a:extLst>
          </p:cNvPr>
          <p:cNvSpPr>
            <a:spLocks noGrp="1"/>
          </p:cNvSpPr>
          <p:nvPr>
            <p:ph type="title"/>
          </p:nvPr>
        </p:nvSpPr>
        <p:spPr/>
        <p:txBody>
          <a:bodyPr/>
          <a:lstStyle/>
          <a:p>
            <a:r>
              <a:rPr lang="en-HK" dirty="0" err="1"/>
              <a:t>cnn</a:t>
            </a:r>
            <a:r>
              <a:rPr lang="en-HK" dirty="0"/>
              <a:t> tuning	</a:t>
            </a:r>
          </a:p>
        </p:txBody>
      </p:sp>
      <p:pic>
        <p:nvPicPr>
          <p:cNvPr id="5" name="Content Placeholder 4">
            <a:extLst>
              <a:ext uri="{FF2B5EF4-FFF2-40B4-BE49-F238E27FC236}">
                <a16:creationId xmlns:a16="http://schemas.microsoft.com/office/drawing/2014/main" id="{2ED57F82-7D5E-2FC4-369E-9EBF8C0C4C0A}"/>
              </a:ext>
            </a:extLst>
          </p:cNvPr>
          <p:cNvPicPr>
            <a:picLocks noGrp="1" noChangeAspect="1"/>
          </p:cNvPicPr>
          <p:nvPr>
            <p:ph idx="1"/>
          </p:nvPr>
        </p:nvPicPr>
        <p:blipFill>
          <a:blip r:embed="rId2"/>
          <a:stretch>
            <a:fillRect/>
          </a:stretch>
        </p:blipFill>
        <p:spPr>
          <a:xfrm>
            <a:off x="1141412" y="2097087"/>
            <a:ext cx="8525102" cy="4544249"/>
          </a:xfrm>
        </p:spPr>
      </p:pic>
    </p:spTree>
    <p:extLst>
      <p:ext uri="{BB962C8B-B14F-4D97-AF65-F5344CB8AC3E}">
        <p14:creationId xmlns:p14="http://schemas.microsoft.com/office/powerpoint/2010/main" val="2994964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320A-696E-09B6-953D-5B2CF47B7DF0}"/>
              </a:ext>
            </a:extLst>
          </p:cNvPr>
          <p:cNvSpPr>
            <a:spLocks noGrp="1"/>
          </p:cNvSpPr>
          <p:nvPr>
            <p:ph type="title"/>
          </p:nvPr>
        </p:nvSpPr>
        <p:spPr/>
        <p:txBody>
          <a:bodyPr/>
          <a:lstStyle/>
          <a:p>
            <a:r>
              <a:rPr lang="en-HK" dirty="0"/>
              <a:t>CNN tuning</a:t>
            </a:r>
          </a:p>
        </p:txBody>
      </p:sp>
      <p:pic>
        <p:nvPicPr>
          <p:cNvPr id="5" name="Content Placeholder 4">
            <a:extLst>
              <a:ext uri="{FF2B5EF4-FFF2-40B4-BE49-F238E27FC236}">
                <a16:creationId xmlns:a16="http://schemas.microsoft.com/office/drawing/2014/main" id="{424EE7C5-FAED-BCE8-E4F0-18CA26E841CD}"/>
              </a:ext>
            </a:extLst>
          </p:cNvPr>
          <p:cNvPicPr>
            <a:picLocks noGrp="1" noChangeAspect="1"/>
          </p:cNvPicPr>
          <p:nvPr>
            <p:ph idx="1"/>
          </p:nvPr>
        </p:nvPicPr>
        <p:blipFill>
          <a:blip r:embed="rId2"/>
          <a:stretch>
            <a:fillRect/>
          </a:stretch>
        </p:blipFill>
        <p:spPr>
          <a:xfrm>
            <a:off x="1141414" y="2097087"/>
            <a:ext cx="9776958" cy="4142395"/>
          </a:xfrm>
        </p:spPr>
      </p:pic>
    </p:spTree>
    <p:extLst>
      <p:ext uri="{BB962C8B-B14F-4D97-AF65-F5344CB8AC3E}">
        <p14:creationId xmlns:p14="http://schemas.microsoft.com/office/powerpoint/2010/main" val="4155243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2059-D2ED-94E4-6C4C-8F3B780D85DB}"/>
              </a:ext>
            </a:extLst>
          </p:cNvPr>
          <p:cNvSpPr>
            <a:spLocks noGrp="1"/>
          </p:cNvSpPr>
          <p:nvPr>
            <p:ph type="title"/>
          </p:nvPr>
        </p:nvSpPr>
        <p:spPr/>
        <p:txBody>
          <a:bodyPr/>
          <a:lstStyle/>
          <a:p>
            <a:r>
              <a:rPr lang="en-HK" dirty="0" err="1"/>
              <a:t>cnn</a:t>
            </a:r>
            <a:r>
              <a:rPr lang="en-HK" dirty="0"/>
              <a:t> tuning</a:t>
            </a:r>
          </a:p>
        </p:txBody>
      </p:sp>
      <p:pic>
        <p:nvPicPr>
          <p:cNvPr id="5" name="Content Placeholder 4">
            <a:extLst>
              <a:ext uri="{FF2B5EF4-FFF2-40B4-BE49-F238E27FC236}">
                <a16:creationId xmlns:a16="http://schemas.microsoft.com/office/drawing/2014/main" id="{50BDE986-5B75-B1AF-8417-38B51974E7BC}"/>
              </a:ext>
            </a:extLst>
          </p:cNvPr>
          <p:cNvPicPr>
            <a:picLocks noGrp="1" noChangeAspect="1"/>
          </p:cNvPicPr>
          <p:nvPr>
            <p:ph idx="1"/>
          </p:nvPr>
        </p:nvPicPr>
        <p:blipFill>
          <a:blip r:embed="rId2"/>
          <a:stretch>
            <a:fillRect/>
          </a:stretch>
        </p:blipFill>
        <p:spPr>
          <a:xfrm>
            <a:off x="1141413" y="2505673"/>
            <a:ext cx="9772372" cy="3133127"/>
          </a:xfrm>
        </p:spPr>
      </p:pic>
    </p:spTree>
    <p:extLst>
      <p:ext uri="{BB962C8B-B14F-4D97-AF65-F5344CB8AC3E}">
        <p14:creationId xmlns:p14="http://schemas.microsoft.com/office/powerpoint/2010/main" val="1866092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9760-F101-3D6C-F14A-04FAB8AFE9C7}"/>
              </a:ext>
            </a:extLst>
          </p:cNvPr>
          <p:cNvSpPr>
            <a:spLocks noGrp="1"/>
          </p:cNvSpPr>
          <p:nvPr>
            <p:ph type="title"/>
          </p:nvPr>
        </p:nvSpPr>
        <p:spPr/>
        <p:txBody>
          <a:bodyPr/>
          <a:lstStyle/>
          <a:p>
            <a:r>
              <a:rPr lang="en-HK" dirty="0"/>
              <a:t>tuning result</a:t>
            </a:r>
          </a:p>
        </p:txBody>
      </p:sp>
      <p:pic>
        <p:nvPicPr>
          <p:cNvPr id="5" name="Content Placeholder 4">
            <a:extLst>
              <a:ext uri="{FF2B5EF4-FFF2-40B4-BE49-F238E27FC236}">
                <a16:creationId xmlns:a16="http://schemas.microsoft.com/office/drawing/2014/main" id="{E57D5508-53CA-CC65-82CE-BB89F9EF8ECD}"/>
              </a:ext>
            </a:extLst>
          </p:cNvPr>
          <p:cNvPicPr>
            <a:picLocks noGrp="1" noChangeAspect="1"/>
          </p:cNvPicPr>
          <p:nvPr>
            <p:ph idx="1"/>
          </p:nvPr>
        </p:nvPicPr>
        <p:blipFill>
          <a:blip r:embed="rId2"/>
          <a:stretch>
            <a:fillRect/>
          </a:stretch>
        </p:blipFill>
        <p:spPr>
          <a:xfrm>
            <a:off x="1141413" y="2476500"/>
            <a:ext cx="9906000" cy="3086100"/>
          </a:xfrm>
        </p:spPr>
      </p:pic>
    </p:spTree>
    <p:extLst>
      <p:ext uri="{BB962C8B-B14F-4D97-AF65-F5344CB8AC3E}">
        <p14:creationId xmlns:p14="http://schemas.microsoft.com/office/powerpoint/2010/main" val="2440469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A678-5CF9-C9E0-507C-0D41B12DA549}"/>
              </a:ext>
            </a:extLst>
          </p:cNvPr>
          <p:cNvSpPr>
            <a:spLocks noGrp="1"/>
          </p:cNvSpPr>
          <p:nvPr>
            <p:ph type="title"/>
          </p:nvPr>
        </p:nvSpPr>
        <p:spPr/>
        <p:txBody>
          <a:bodyPr/>
          <a:lstStyle/>
          <a:p>
            <a:r>
              <a:rPr lang="en-HK" dirty="0"/>
              <a:t>Transfer learning (VGG16)</a:t>
            </a:r>
          </a:p>
        </p:txBody>
      </p:sp>
      <p:pic>
        <p:nvPicPr>
          <p:cNvPr id="5" name="Content Placeholder 4">
            <a:extLst>
              <a:ext uri="{FF2B5EF4-FFF2-40B4-BE49-F238E27FC236}">
                <a16:creationId xmlns:a16="http://schemas.microsoft.com/office/drawing/2014/main" id="{AF5D3703-E275-F8A3-D49C-10AD22A90028}"/>
              </a:ext>
            </a:extLst>
          </p:cNvPr>
          <p:cNvPicPr>
            <a:picLocks noGrp="1" noChangeAspect="1"/>
          </p:cNvPicPr>
          <p:nvPr>
            <p:ph idx="1"/>
          </p:nvPr>
        </p:nvPicPr>
        <p:blipFill>
          <a:blip r:embed="rId2"/>
          <a:stretch>
            <a:fillRect/>
          </a:stretch>
        </p:blipFill>
        <p:spPr>
          <a:xfrm>
            <a:off x="866109" y="2423028"/>
            <a:ext cx="10653417" cy="3241172"/>
          </a:xfrm>
        </p:spPr>
      </p:pic>
    </p:spTree>
    <p:extLst>
      <p:ext uri="{BB962C8B-B14F-4D97-AF65-F5344CB8AC3E}">
        <p14:creationId xmlns:p14="http://schemas.microsoft.com/office/powerpoint/2010/main" val="1780397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9A40-C5A8-A76E-5260-A26877A87580}"/>
              </a:ext>
            </a:extLst>
          </p:cNvPr>
          <p:cNvSpPr>
            <a:spLocks noGrp="1"/>
          </p:cNvSpPr>
          <p:nvPr>
            <p:ph type="title"/>
          </p:nvPr>
        </p:nvSpPr>
        <p:spPr/>
        <p:txBody>
          <a:bodyPr/>
          <a:lstStyle/>
          <a:p>
            <a:r>
              <a:rPr lang="en-HK" dirty="0"/>
              <a:t>PCA projection</a:t>
            </a:r>
          </a:p>
        </p:txBody>
      </p:sp>
      <p:pic>
        <p:nvPicPr>
          <p:cNvPr id="3074" name="Picture 2">
            <a:extLst>
              <a:ext uri="{FF2B5EF4-FFF2-40B4-BE49-F238E27FC236}">
                <a16:creationId xmlns:a16="http://schemas.microsoft.com/office/drawing/2014/main" id="{1F09EF72-33FC-45D9-BC67-141F1D77A3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8537" y="1551398"/>
            <a:ext cx="5166568" cy="508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62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FF54-F90D-98BF-5853-DCEE5E95E6DF}"/>
              </a:ext>
            </a:extLst>
          </p:cNvPr>
          <p:cNvSpPr>
            <a:spLocks noGrp="1"/>
          </p:cNvSpPr>
          <p:nvPr>
            <p:ph type="title"/>
          </p:nvPr>
        </p:nvSpPr>
        <p:spPr/>
        <p:txBody>
          <a:bodyPr/>
          <a:lstStyle/>
          <a:p>
            <a:r>
              <a:rPr lang="en-HK" dirty="0"/>
              <a:t>VGG16 architecture</a:t>
            </a:r>
          </a:p>
        </p:txBody>
      </p:sp>
      <p:pic>
        <p:nvPicPr>
          <p:cNvPr id="5" name="Content Placeholder 4">
            <a:extLst>
              <a:ext uri="{FF2B5EF4-FFF2-40B4-BE49-F238E27FC236}">
                <a16:creationId xmlns:a16="http://schemas.microsoft.com/office/drawing/2014/main" id="{BB63C938-CEEE-7456-CFDC-AC26425C27E3}"/>
              </a:ext>
            </a:extLst>
          </p:cNvPr>
          <p:cNvPicPr>
            <a:picLocks noGrp="1" noChangeAspect="1"/>
          </p:cNvPicPr>
          <p:nvPr>
            <p:ph idx="1"/>
          </p:nvPr>
        </p:nvPicPr>
        <p:blipFill>
          <a:blip r:embed="rId2"/>
          <a:stretch>
            <a:fillRect/>
          </a:stretch>
        </p:blipFill>
        <p:spPr>
          <a:xfrm>
            <a:off x="1141411" y="2416400"/>
            <a:ext cx="9865138" cy="2765200"/>
          </a:xfrm>
        </p:spPr>
      </p:pic>
    </p:spTree>
    <p:extLst>
      <p:ext uri="{BB962C8B-B14F-4D97-AF65-F5344CB8AC3E}">
        <p14:creationId xmlns:p14="http://schemas.microsoft.com/office/powerpoint/2010/main" val="4217469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40111-FDEF-4F7D-80A1-45A95CDB7A12}"/>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615004CD-9508-5496-076B-29080A08A012}"/>
              </a:ext>
            </a:extLst>
          </p:cNvPr>
          <p:cNvPicPr>
            <a:picLocks noGrp="1" noChangeAspect="1"/>
          </p:cNvPicPr>
          <p:nvPr>
            <p:ph idx="1"/>
          </p:nvPr>
        </p:nvPicPr>
        <p:blipFill>
          <a:blip r:embed="rId2"/>
          <a:stretch>
            <a:fillRect/>
          </a:stretch>
        </p:blipFill>
        <p:spPr>
          <a:xfrm>
            <a:off x="162736" y="2544899"/>
            <a:ext cx="6003327" cy="3541712"/>
          </a:xfrm>
        </p:spPr>
      </p:pic>
      <p:pic>
        <p:nvPicPr>
          <p:cNvPr id="7" name="Picture 6">
            <a:extLst>
              <a:ext uri="{FF2B5EF4-FFF2-40B4-BE49-F238E27FC236}">
                <a16:creationId xmlns:a16="http://schemas.microsoft.com/office/drawing/2014/main" id="{29FD8236-50D5-A048-D7D8-2A4C8095E0FF}"/>
              </a:ext>
            </a:extLst>
          </p:cNvPr>
          <p:cNvPicPr>
            <a:picLocks noChangeAspect="1"/>
          </p:cNvPicPr>
          <p:nvPr/>
        </p:nvPicPr>
        <p:blipFill>
          <a:blip r:embed="rId3"/>
          <a:stretch>
            <a:fillRect/>
          </a:stretch>
        </p:blipFill>
        <p:spPr>
          <a:xfrm>
            <a:off x="6325974" y="2522776"/>
            <a:ext cx="5777536" cy="3551101"/>
          </a:xfrm>
          <a:prstGeom prst="rect">
            <a:avLst/>
          </a:prstGeom>
        </p:spPr>
      </p:pic>
    </p:spTree>
    <p:extLst>
      <p:ext uri="{BB962C8B-B14F-4D97-AF65-F5344CB8AC3E}">
        <p14:creationId xmlns:p14="http://schemas.microsoft.com/office/powerpoint/2010/main" val="320866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FA18-33B1-EE06-EF59-A42EAF924C18}"/>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49EFBE73-29FB-8C41-7C91-3417B968B9A8}"/>
              </a:ext>
            </a:extLst>
          </p:cNvPr>
          <p:cNvPicPr>
            <a:picLocks noGrp="1" noChangeAspect="1"/>
          </p:cNvPicPr>
          <p:nvPr>
            <p:ph idx="1"/>
          </p:nvPr>
        </p:nvPicPr>
        <p:blipFill>
          <a:blip r:embed="rId2"/>
          <a:stretch>
            <a:fillRect/>
          </a:stretch>
        </p:blipFill>
        <p:spPr>
          <a:xfrm>
            <a:off x="2822118" y="2579072"/>
            <a:ext cx="6544588" cy="3315163"/>
          </a:xfrm>
        </p:spPr>
      </p:pic>
    </p:spTree>
    <p:extLst>
      <p:ext uri="{BB962C8B-B14F-4D97-AF65-F5344CB8AC3E}">
        <p14:creationId xmlns:p14="http://schemas.microsoft.com/office/powerpoint/2010/main" val="1389429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9A37-35DA-BC99-E06B-761F32C52048}"/>
              </a:ext>
            </a:extLst>
          </p:cNvPr>
          <p:cNvSpPr>
            <a:spLocks noGrp="1"/>
          </p:cNvSpPr>
          <p:nvPr>
            <p:ph type="title"/>
          </p:nvPr>
        </p:nvSpPr>
        <p:spPr/>
        <p:txBody>
          <a:bodyPr/>
          <a:lstStyle/>
          <a:p>
            <a:r>
              <a:rPr lang="en-HK" dirty="0"/>
              <a:t>Problem statement</a:t>
            </a:r>
          </a:p>
        </p:txBody>
      </p:sp>
      <p:sp>
        <p:nvSpPr>
          <p:cNvPr id="3" name="Content Placeholder 2">
            <a:extLst>
              <a:ext uri="{FF2B5EF4-FFF2-40B4-BE49-F238E27FC236}">
                <a16:creationId xmlns:a16="http://schemas.microsoft.com/office/drawing/2014/main" id="{66AC51F2-CE2F-C03C-E9BC-720AC14A9271}"/>
              </a:ext>
            </a:extLst>
          </p:cNvPr>
          <p:cNvSpPr>
            <a:spLocks noGrp="1"/>
          </p:cNvSpPr>
          <p:nvPr>
            <p:ph idx="1"/>
          </p:nvPr>
        </p:nvSpPr>
        <p:spPr/>
        <p:txBody>
          <a:bodyPr/>
          <a:lstStyle/>
          <a:p>
            <a:pPr>
              <a:lnSpc>
                <a:spcPts val="2400"/>
              </a:lnSpc>
              <a:spcBef>
                <a:spcPts val="1030"/>
              </a:spcBef>
              <a:spcAft>
                <a:spcPts val="800"/>
              </a:spcAft>
            </a:pPr>
            <a:r>
              <a:rPr lang="en-HK" sz="1800" dirty="0">
                <a:effectLst/>
                <a:latin typeface="Arial" panose="020B0604020202020204" pitchFamily="34" charset="0"/>
                <a:ea typeface="Times New Roman" panose="02020603050405020304" pitchFamily="18" charset="0"/>
                <a:cs typeface="Times New Roman" panose="02020603050405020304" pitchFamily="18" charset="0"/>
              </a:rPr>
              <a:t>How do we, humans, recognize a forest as a forest or a mountain as a mountain? We are very good at categorizing scenes based on the semantic representation and object affinity, but we know very little about the processing and encoding of natural scene categories in the human brain. In this problem, you are provided with a dataset of ~25k images from a wide range of natural scenes from all around the world. Your task is to identify which kind of scene can the image be categorized into.</a:t>
            </a:r>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9681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A777-C2D0-4894-4CEF-E4C222E5D1F0}"/>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659B1E52-953B-8608-0906-6CEF560B16A9}"/>
              </a:ext>
            </a:extLst>
          </p:cNvPr>
          <p:cNvPicPr>
            <a:picLocks noGrp="1" noChangeAspect="1"/>
          </p:cNvPicPr>
          <p:nvPr>
            <p:ph idx="1"/>
          </p:nvPr>
        </p:nvPicPr>
        <p:blipFill>
          <a:blip r:embed="rId2"/>
          <a:stretch>
            <a:fillRect/>
          </a:stretch>
        </p:blipFill>
        <p:spPr>
          <a:xfrm>
            <a:off x="3420469" y="2028261"/>
            <a:ext cx="5351062" cy="4638009"/>
          </a:xfrm>
        </p:spPr>
      </p:pic>
    </p:spTree>
    <p:extLst>
      <p:ext uri="{BB962C8B-B14F-4D97-AF65-F5344CB8AC3E}">
        <p14:creationId xmlns:p14="http://schemas.microsoft.com/office/powerpoint/2010/main" val="296577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B4C2-EFF3-1937-54DD-F14212AF20B1}"/>
              </a:ext>
            </a:extLst>
          </p:cNvPr>
          <p:cNvSpPr>
            <a:spLocks noGrp="1"/>
          </p:cNvSpPr>
          <p:nvPr>
            <p:ph type="title"/>
          </p:nvPr>
        </p:nvSpPr>
        <p:spPr/>
        <p:txBody>
          <a:bodyPr/>
          <a:lstStyle/>
          <a:p>
            <a:r>
              <a:rPr lang="en-HK" dirty="0"/>
              <a:t>transfer learning (inception v3)</a:t>
            </a:r>
          </a:p>
        </p:txBody>
      </p:sp>
      <p:pic>
        <p:nvPicPr>
          <p:cNvPr id="5122" name="Picture 2">
            <a:extLst>
              <a:ext uri="{FF2B5EF4-FFF2-40B4-BE49-F238E27FC236}">
                <a16:creationId xmlns:a16="http://schemas.microsoft.com/office/drawing/2014/main" id="{D10F99AF-D90B-15C5-E079-B06A54A760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6523" y="1639887"/>
            <a:ext cx="5201564" cy="511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247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B73A-C54B-0CD6-EB85-7DB83B000A7A}"/>
              </a:ext>
            </a:extLst>
          </p:cNvPr>
          <p:cNvSpPr>
            <a:spLocks noGrp="1"/>
          </p:cNvSpPr>
          <p:nvPr>
            <p:ph type="title"/>
          </p:nvPr>
        </p:nvSpPr>
        <p:spPr/>
        <p:txBody>
          <a:bodyPr/>
          <a:lstStyle/>
          <a:p>
            <a:r>
              <a:rPr lang="en-HK" dirty="0"/>
              <a:t>inceptionv3 architecture</a:t>
            </a:r>
          </a:p>
        </p:txBody>
      </p:sp>
      <p:pic>
        <p:nvPicPr>
          <p:cNvPr id="5" name="Content Placeholder 4">
            <a:extLst>
              <a:ext uri="{FF2B5EF4-FFF2-40B4-BE49-F238E27FC236}">
                <a16:creationId xmlns:a16="http://schemas.microsoft.com/office/drawing/2014/main" id="{01BFFF8F-D81C-AA49-9FE1-33436C3703A9}"/>
              </a:ext>
            </a:extLst>
          </p:cNvPr>
          <p:cNvPicPr>
            <a:picLocks noGrp="1" noChangeAspect="1"/>
          </p:cNvPicPr>
          <p:nvPr>
            <p:ph idx="1"/>
          </p:nvPr>
        </p:nvPicPr>
        <p:blipFill>
          <a:blip r:embed="rId2"/>
          <a:stretch>
            <a:fillRect/>
          </a:stretch>
        </p:blipFill>
        <p:spPr>
          <a:xfrm>
            <a:off x="1141413" y="2389239"/>
            <a:ext cx="9906000" cy="2806839"/>
          </a:xfrm>
        </p:spPr>
      </p:pic>
    </p:spTree>
    <p:extLst>
      <p:ext uri="{BB962C8B-B14F-4D97-AF65-F5344CB8AC3E}">
        <p14:creationId xmlns:p14="http://schemas.microsoft.com/office/powerpoint/2010/main" val="3714810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4D7E-E127-152F-BD7A-0631F927B5B1}"/>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B1E7277A-D153-BDA8-D44A-B70239446F08}"/>
              </a:ext>
            </a:extLst>
          </p:cNvPr>
          <p:cNvPicPr>
            <a:picLocks noGrp="1" noChangeAspect="1"/>
          </p:cNvPicPr>
          <p:nvPr>
            <p:ph idx="1"/>
          </p:nvPr>
        </p:nvPicPr>
        <p:blipFill>
          <a:blip r:embed="rId2"/>
          <a:stretch>
            <a:fillRect/>
          </a:stretch>
        </p:blipFill>
        <p:spPr>
          <a:xfrm>
            <a:off x="258423" y="2593617"/>
            <a:ext cx="5835989" cy="3541712"/>
          </a:xfrm>
        </p:spPr>
      </p:pic>
      <p:pic>
        <p:nvPicPr>
          <p:cNvPr id="7" name="Picture 6">
            <a:extLst>
              <a:ext uri="{FF2B5EF4-FFF2-40B4-BE49-F238E27FC236}">
                <a16:creationId xmlns:a16="http://schemas.microsoft.com/office/drawing/2014/main" id="{70A18842-26C4-578E-A758-B1AE3ED96562}"/>
              </a:ext>
            </a:extLst>
          </p:cNvPr>
          <p:cNvPicPr>
            <a:picLocks noChangeAspect="1"/>
          </p:cNvPicPr>
          <p:nvPr/>
        </p:nvPicPr>
        <p:blipFill>
          <a:blip r:embed="rId3"/>
          <a:stretch>
            <a:fillRect/>
          </a:stretch>
        </p:blipFill>
        <p:spPr>
          <a:xfrm>
            <a:off x="6164826" y="2593617"/>
            <a:ext cx="5835989" cy="3561901"/>
          </a:xfrm>
          <a:prstGeom prst="rect">
            <a:avLst/>
          </a:prstGeom>
        </p:spPr>
      </p:pic>
    </p:spTree>
    <p:extLst>
      <p:ext uri="{BB962C8B-B14F-4D97-AF65-F5344CB8AC3E}">
        <p14:creationId xmlns:p14="http://schemas.microsoft.com/office/powerpoint/2010/main" val="4139696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49DB-FE2B-2284-24F2-B343149B0432}"/>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A313198E-3AC6-DFE9-3996-F00DC36154A7}"/>
              </a:ext>
            </a:extLst>
          </p:cNvPr>
          <p:cNvPicPr>
            <a:picLocks noGrp="1" noChangeAspect="1"/>
          </p:cNvPicPr>
          <p:nvPr>
            <p:ph idx="1"/>
          </p:nvPr>
        </p:nvPicPr>
        <p:blipFill>
          <a:blip r:embed="rId2"/>
          <a:stretch>
            <a:fillRect/>
          </a:stretch>
        </p:blipFill>
        <p:spPr>
          <a:xfrm>
            <a:off x="2861622" y="2277025"/>
            <a:ext cx="6249272" cy="3486637"/>
          </a:xfrm>
        </p:spPr>
      </p:pic>
    </p:spTree>
    <p:extLst>
      <p:ext uri="{BB962C8B-B14F-4D97-AF65-F5344CB8AC3E}">
        <p14:creationId xmlns:p14="http://schemas.microsoft.com/office/powerpoint/2010/main" val="241508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98B8-F16F-B6A1-DEDC-B7F9A920123E}"/>
              </a:ext>
            </a:extLst>
          </p:cNvPr>
          <p:cNvSpPr>
            <a:spLocks noGrp="1"/>
          </p:cNvSpPr>
          <p:nvPr>
            <p:ph type="title"/>
          </p:nvPr>
        </p:nvSpPr>
        <p:spPr/>
        <p:txBody>
          <a:bodyPr/>
          <a:lstStyle/>
          <a:p>
            <a:r>
              <a:rPr lang="en-HK" dirty="0"/>
              <a:t>model evaluation</a:t>
            </a:r>
          </a:p>
        </p:txBody>
      </p:sp>
      <p:pic>
        <p:nvPicPr>
          <p:cNvPr id="5" name="Content Placeholder 4">
            <a:extLst>
              <a:ext uri="{FF2B5EF4-FFF2-40B4-BE49-F238E27FC236}">
                <a16:creationId xmlns:a16="http://schemas.microsoft.com/office/drawing/2014/main" id="{0D5866AD-B38C-9B27-737A-255E1CC0857B}"/>
              </a:ext>
            </a:extLst>
          </p:cNvPr>
          <p:cNvPicPr>
            <a:picLocks noGrp="1" noChangeAspect="1"/>
          </p:cNvPicPr>
          <p:nvPr>
            <p:ph idx="1"/>
          </p:nvPr>
        </p:nvPicPr>
        <p:blipFill>
          <a:blip r:embed="rId2"/>
          <a:stretch>
            <a:fillRect/>
          </a:stretch>
        </p:blipFill>
        <p:spPr>
          <a:xfrm>
            <a:off x="3370363" y="1988932"/>
            <a:ext cx="5291856" cy="4648079"/>
          </a:xfrm>
        </p:spPr>
      </p:pic>
    </p:spTree>
    <p:extLst>
      <p:ext uri="{BB962C8B-B14F-4D97-AF65-F5344CB8AC3E}">
        <p14:creationId xmlns:p14="http://schemas.microsoft.com/office/powerpoint/2010/main" val="1742044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AC36-A748-2949-D6ED-71DE18191485}"/>
              </a:ext>
            </a:extLst>
          </p:cNvPr>
          <p:cNvSpPr>
            <a:spLocks noGrp="1"/>
          </p:cNvSpPr>
          <p:nvPr>
            <p:ph type="title"/>
          </p:nvPr>
        </p:nvSpPr>
        <p:spPr/>
        <p:txBody>
          <a:bodyPr/>
          <a:lstStyle/>
          <a:p>
            <a:r>
              <a:rPr lang="en-HK" dirty="0"/>
              <a:t>summary</a:t>
            </a:r>
          </a:p>
        </p:txBody>
      </p:sp>
      <p:graphicFrame>
        <p:nvGraphicFramePr>
          <p:cNvPr id="5" name="Content Placeholder 4">
            <a:extLst>
              <a:ext uri="{FF2B5EF4-FFF2-40B4-BE49-F238E27FC236}">
                <a16:creationId xmlns:a16="http://schemas.microsoft.com/office/drawing/2014/main" id="{B4FAB69C-2932-2F9A-541C-8C1CAF908055}"/>
              </a:ext>
            </a:extLst>
          </p:cNvPr>
          <p:cNvGraphicFramePr>
            <a:graphicFrameLocks noGrp="1"/>
          </p:cNvGraphicFramePr>
          <p:nvPr>
            <p:ph idx="1"/>
            <p:extLst>
              <p:ext uri="{D42A27DB-BD31-4B8C-83A1-F6EECF244321}">
                <p14:modId xmlns:p14="http://schemas.microsoft.com/office/powerpoint/2010/main" val="574981843"/>
              </p:ext>
            </p:extLst>
          </p:nvPr>
        </p:nvGraphicFramePr>
        <p:xfrm>
          <a:off x="1141414" y="2006601"/>
          <a:ext cx="9666287" cy="4102100"/>
        </p:xfrm>
        <a:graphic>
          <a:graphicData uri="http://schemas.openxmlformats.org/drawingml/2006/table">
            <a:tbl>
              <a:tblPr firstRow="1" firstCol="1" bandRow="1">
                <a:tableStyleId>{5C22544A-7EE6-4342-B048-85BDC9FD1C3A}</a:tableStyleId>
              </a:tblPr>
              <a:tblGrid>
                <a:gridCol w="1932616">
                  <a:extLst>
                    <a:ext uri="{9D8B030D-6E8A-4147-A177-3AD203B41FA5}">
                      <a16:colId xmlns:a16="http://schemas.microsoft.com/office/drawing/2014/main" val="267761909"/>
                    </a:ext>
                  </a:extLst>
                </a:gridCol>
                <a:gridCol w="1932616">
                  <a:extLst>
                    <a:ext uri="{9D8B030D-6E8A-4147-A177-3AD203B41FA5}">
                      <a16:colId xmlns:a16="http://schemas.microsoft.com/office/drawing/2014/main" val="1898624037"/>
                    </a:ext>
                  </a:extLst>
                </a:gridCol>
                <a:gridCol w="1933685">
                  <a:extLst>
                    <a:ext uri="{9D8B030D-6E8A-4147-A177-3AD203B41FA5}">
                      <a16:colId xmlns:a16="http://schemas.microsoft.com/office/drawing/2014/main" val="2749673640"/>
                    </a:ext>
                  </a:extLst>
                </a:gridCol>
                <a:gridCol w="1933685">
                  <a:extLst>
                    <a:ext uri="{9D8B030D-6E8A-4147-A177-3AD203B41FA5}">
                      <a16:colId xmlns:a16="http://schemas.microsoft.com/office/drawing/2014/main" val="133997877"/>
                    </a:ext>
                  </a:extLst>
                </a:gridCol>
                <a:gridCol w="1933685">
                  <a:extLst>
                    <a:ext uri="{9D8B030D-6E8A-4147-A177-3AD203B41FA5}">
                      <a16:colId xmlns:a16="http://schemas.microsoft.com/office/drawing/2014/main" val="210599982"/>
                    </a:ext>
                  </a:extLst>
                </a:gridCol>
              </a:tblGrid>
              <a:tr h="820420">
                <a:tc>
                  <a:txBody>
                    <a:bodyPr/>
                    <a:lstStyle/>
                    <a:p>
                      <a:pPr>
                        <a:lnSpc>
                          <a:spcPct val="107000"/>
                        </a:lnSpc>
                        <a:spcAft>
                          <a:spcPts val="800"/>
                        </a:spcAft>
                      </a:pPr>
                      <a:r>
                        <a:rPr lang="en-HK" sz="1100">
                          <a:effectLst/>
                        </a:rPr>
                        <a:t> </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CNN</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Reg CNN</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VGG16</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InceptionV3</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23838722"/>
                  </a:ext>
                </a:extLst>
              </a:tr>
              <a:tr h="820420">
                <a:tc>
                  <a:txBody>
                    <a:bodyPr/>
                    <a:lstStyle/>
                    <a:p>
                      <a:pPr>
                        <a:lnSpc>
                          <a:spcPct val="107000"/>
                        </a:lnSpc>
                        <a:spcAft>
                          <a:spcPts val="800"/>
                        </a:spcAft>
                      </a:pPr>
                      <a:r>
                        <a:rPr lang="en-HK" sz="1100">
                          <a:effectLst/>
                        </a:rPr>
                        <a:t>Accuracy</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0.89</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0.90</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0.91</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0.91</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180157381"/>
                  </a:ext>
                </a:extLst>
              </a:tr>
              <a:tr h="820420">
                <a:tc>
                  <a:txBody>
                    <a:bodyPr/>
                    <a:lstStyle/>
                    <a:p>
                      <a:pPr>
                        <a:lnSpc>
                          <a:spcPct val="107000"/>
                        </a:lnSpc>
                        <a:spcAft>
                          <a:spcPts val="800"/>
                        </a:spcAft>
                      </a:pPr>
                      <a:r>
                        <a:rPr lang="en-HK" sz="1100">
                          <a:effectLst/>
                        </a:rPr>
                        <a:t>Val Accuracy</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0.86</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0.84</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0.89</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0.89</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214793302"/>
                  </a:ext>
                </a:extLst>
              </a:tr>
              <a:tr h="820420">
                <a:tc>
                  <a:txBody>
                    <a:bodyPr/>
                    <a:lstStyle/>
                    <a:p>
                      <a:pPr>
                        <a:lnSpc>
                          <a:spcPct val="107000"/>
                        </a:lnSpc>
                        <a:spcAft>
                          <a:spcPts val="800"/>
                        </a:spcAft>
                      </a:pPr>
                      <a:r>
                        <a:rPr lang="en-HK" sz="1100">
                          <a:effectLst/>
                        </a:rPr>
                        <a:t>Train Loss</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0.27</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0.29</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0.23</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0.24</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712852002"/>
                  </a:ext>
                </a:extLst>
              </a:tr>
              <a:tr h="820420">
                <a:tc>
                  <a:txBody>
                    <a:bodyPr/>
                    <a:lstStyle/>
                    <a:p>
                      <a:pPr>
                        <a:lnSpc>
                          <a:spcPct val="107000"/>
                        </a:lnSpc>
                        <a:spcAft>
                          <a:spcPts val="800"/>
                        </a:spcAft>
                      </a:pPr>
                      <a:r>
                        <a:rPr lang="en-HK" sz="1100">
                          <a:effectLst/>
                        </a:rPr>
                        <a:t>Val Loss</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0.47</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0.50</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a:effectLst/>
                        </a:rPr>
                        <a:t>0.33</a:t>
                      </a:r>
                      <a:endParaRPr lang="en-HK" sz="11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tc>
                  <a:txBody>
                    <a:bodyPr/>
                    <a:lstStyle/>
                    <a:p>
                      <a:pPr algn="ctr">
                        <a:lnSpc>
                          <a:spcPct val="107000"/>
                        </a:lnSpc>
                        <a:spcAft>
                          <a:spcPts val="800"/>
                        </a:spcAft>
                      </a:pPr>
                      <a:r>
                        <a:rPr lang="en-HK" sz="1100" dirty="0">
                          <a:effectLst/>
                        </a:rPr>
                        <a:t>0.29</a:t>
                      </a:r>
                      <a:endParaRPr lang="en-HK"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433502824"/>
                  </a:ext>
                </a:extLst>
              </a:tr>
            </a:tbl>
          </a:graphicData>
        </a:graphic>
      </p:graphicFrame>
    </p:spTree>
    <p:extLst>
      <p:ext uri="{BB962C8B-B14F-4D97-AF65-F5344CB8AC3E}">
        <p14:creationId xmlns:p14="http://schemas.microsoft.com/office/powerpoint/2010/main" val="1742366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89D5-0430-D344-2AC9-67AF93A18167}"/>
              </a:ext>
            </a:extLst>
          </p:cNvPr>
          <p:cNvSpPr>
            <a:spLocks noGrp="1"/>
          </p:cNvSpPr>
          <p:nvPr>
            <p:ph type="title"/>
          </p:nvPr>
        </p:nvSpPr>
        <p:spPr/>
        <p:txBody>
          <a:bodyPr/>
          <a:lstStyle/>
          <a:p>
            <a:r>
              <a:rPr lang="en-HK" dirty="0" err="1"/>
              <a:t>Q&amp;a</a:t>
            </a:r>
            <a:endParaRPr lang="en-HK" dirty="0"/>
          </a:p>
        </p:txBody>
      </p:sp>
      <p:sp>
        <p:nvSpPr>
          <p:cNvPr id="3" name="Content Placeholder 2">
            <a:extLst>
              <a:ext uri="{FF2B5EF4-FFF2-40B4-BE49-F238E27FC236}">
                <a16:creationId xmlns:a16="http://schemas.microsoft.com/office/drawing/2014/main" id="{89AED879-C51E-0D32-B5CB-548B60ADB293}"/>
              </a:ext>
            </a:extLst>
          </p:cNvPr>
          <p:cNvSpPr>
            <a:spLocks noGrp="1"/>
          </p:cNvSpPr>
          <p:nvPr>
            <p:ph idx="1"/>
          </p:nvPr>
        </p:nvSpPr>
        <p:spPr/>
        <p:txBody>
          <a:bodyPr/>
          <a:lstStyle/>
          <a:p>
            <a:pPr algn="ctr"/>
            <a:endParaRPr lang="en-HK" dirty="0"/>
          </a:p>
          <a:p>
            <a:pPr algn="ctr"/>
            <a:endParaRPr lang="en-HK" dirty="0"/>
          </a:p>
          <a:p>
            <a:pPr algn="ctr"/>
            <a:r>
              <a:rPr lang="en-HK" dirty="0"/>
              <a:t>Comments?</a:t>
            </a:r>
          </a:p>
          <a:p>
            <a:pPr algn="ctr"/>
            <a:r>
              <a:rPr lang="en-HK" dirty="0"/>
              <a:t>Feedback?</a:t>
            </a:r>
          </a:p>
        </p:txBody>
      </p:sp>
    </p:spTree>
    <p:extLst>
      <p:ext uri="{BB962C8B-B14F-4D97-AF65-F5344CB8AC3E}">
        <p14:creationId xmlns:p14="http://schemas.microsoft.com/office/powerpoint/2010/main" val="1218535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E6DA-2F10-70F5-4DEC-33C016248F49}"/>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69B971DF-B489-C4DF-F352-992025157D72}"/>
              </a:ext>
            </a:extLst>
          </p:cNvPr>
          <p:cNvSpPr>
            <a:spLocks noGrp="1"/>
          </p:cNvSpPr>
          <p:nvPr>
            <p:ph idx="1"/>
          </p:nvPr>
        </p:nvSpPr>
        <p:spPr/>
        <p:txBody>
          <a:bodyPr/>
          <a:lstStyle/>
          <a:p>
            <a:endParaRPr lang="en-HK" dirty="0"/>
          </a:p>
          <a:p>
            <a:pPr marL="0" indent="0">
              <a:buNone/>
            </a:pPr>
            <a:endParaRPr lang="en-HK" dirty="0"/>
          </a:p>
          <a:p>
            <a:pPr algn="ctr"/>
            <a:r>
              <a:rPr lang="en-HK" sz="3200" b="1" dirty="0"/>
              <a:t>THANK YOU!</a:t>
            </a:r>
          </a:p>
        </p:txBody>
      </p:sp>
    </p:spTree>
    <p:extLst>
      <p:ext uri="{BB962C8B-B14F-4D97-AF65-F5344CB8AC3E}">
        <p14:creationId xmlns:p14="http://schemas.microsoft.com/office/powerpoint/2010/main" val="339761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7CDF-DF22-80F0-4DDD-0CFDF26D2B68}"/>
              </a:ext>
            </a:extLst>
          </p:cNvPr>
          <p:cNvSpPr>
            <a:spLocks noGrp="1"/>
          </p:cNvSpPr>
          <p:nvPr>
            <p:ph type="title"/>
          </p:nvPr>
        </p:nvSpPr>
        <p:spPr/>
        <p:txBody>
          <a:bodyPr/>
          <a:lstStyle/>
          <a:p>
            <a:r>
              <a:rPr lang="en-HK" dirty="0"/>
              <a:t>Libraries</a:t>
            </a:r>
          </a:p>
        </p:txBody>
      </p:sp>
      <p:pic>
        <p:nvPicPr>
          <p:cNvPr id="9" name="Content Placeholder 8">
            <a:extLst>
              <a:ext uri="{FF2B5EF4-FFF2-40B4-BE49-F238E27FC236}">
                <a16:creationId xmlns:a16="http://schemas.microsoft.com/office/drawing/2014/main" id="{90F49BCF-9854-F1E3-A50B-209059BC1A93}"/>
              </a:ext>
            </a:extLst>
          </p:cNvPr>
          <p:cNvPicPr>
            <a:picLocks noGrp="1" noChangeAspect="1"/>
          </p:cNvPicPr>
          <p:nvPr>
            <p:ph idx="1"/>
          </p:nvPr>
        </p:nvPicPr>
        <p:blipFill>
          <a:blip r:embed="rId2"/>
          <a:stretch>
            <a:fillRect/>
          </a:stretch>
        </p:blipFill>
        <p:spPr>
          <a:xfrm>
            <a:off x="1141413" y="2313011"/>
            <a:ext cx="9906000" cy="3414666"/>
          </a:xfrm>
        </p:spPr>
      </p:pic>
    </p:spTree>
    <p:extLst>
      <p:ext uri="{BB962C8B-B14F-4D97-AF65-F5344CB8AC3E}">
        <p14:creationId xmlns:p14="http://schemas.microsoft.com/office/powerpoint/2010/main" val="428308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A670-D41C-B56C-5751-938FAE395873}"/>
              </a:ext>
            </a:extLst>
          </p:cNvPr>
          <p:cNvSpPr>
            <a:spLocks noGrp="1"/>
          </p:cNvSpPr>
          <p:nvPr>
            <p:ph type="title"/>
          </p:nvPr>
        </p:nvSpPr>
        <p:spPr/>
        <p:txBody>
          <a:bodyPr/>
          <a:lstStyle/>
          <a:p>
            <a:r>
              <a:rPr lang="en-HK" dirty="0"/>
              <a:t>classes</a:t>
            </a:r>
          </a:p>
        </p:txBody>
      </p:sp>
      <p:pic>
        <p:nvPicPr>
          <p:cNvPr id="5" name="Content Placeholder 4">
            <a:extLst>
              <a:ext uri="{FF2B5EF4-FFF2-40B4-BE49-F238E27FC236}">
                <a16:creationId xmlns:a16="http://schemas.microsoft.com/office/drawing/2014/main" id="{85379D13-B419-7BCE-4B06-4C82F7BD515B}"/>
              </a:ext>
            </a:extLst>
          </p:cNvPr>
          <p:cNvPicPr>
            <a:picLocks noGrp="1" noChangeAspect="1"/>
          </p:cNvPicPr>
          <p:nvPr>
            <p:ph idx="1"/>
          </p:nvPr>
        </p:nvPicPr>
        <p:blipFill>
          <a:blip r:embed="rId2"/>
          <a:stretch>
            <a:fillRect/>
          </a:stretch>
        </p:blipFill>
        <p:spPr>
          <a:xfrm>
            <a:off x="1141413" y="2295142"/>
            <a:ext cx="9906000" cy="3450404"/>
          </a:xfrm>
        </p:spPr>
      </p:pic>
    </p:spTree>
    <p:extLst>
      <p:ext uri="{BB962C8B-B14F-4D97-AF65-F5344CB8AC3E}">
        <p14:creationId xmlns:p14="http://schemas.microsoft.com/office/powerpoint/2010/main" val="167927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0ACF-E1ED-A5E1-07E0-A042005F4A17}"/>
              </a:ext>
            </a:extLst>
          </p:cNvPr>
          <p:cNvSpPr>
            <a:spLocks noGrp="1"/>
          </p:cNvSpPr>
          <p:nvPr>
            <p:ph type="title"/>
          </p:nvPr>
        </p:nvSpPr>
        <p:spPr/>
        <p:txBody>
          <a:bodyPr/>
          <a:lstStyle/>
          <a:p>
            <a:r>
              <a:rPr lang="en-HK" dirty="0"/>
              <a:t>sample plotting</a:t>
            </a:r>
          </a:p>
        </p:txBody>
      </p:sp>
      <p:pic>
        <p:nvPicPr>
          <p:cNvPr id="5" name="Content Placeholder 4">
            <a:extLst>
              <a:ext uri="{FF2B5EF4-FFF2-40B4-BE49-F238E27FC236}">
                <a16:creationId xmlns:a16="http://schemas.microsoft.com/office/drawing/2014/main" id="{67B27CA6-7202-2155-AF62-F78D313F2AAC}"/>
              </a:ext>
            </a:extLst>
          </p:cNvPr>
          <p:cNvPicPr>
            <a:picLocks noGrp="1" noChangeAspect="1"/>
          </p:cNvPicPr>
          <p:nvPr>
            <p:ph idx="1"/>
          </p:nvPr>
        </p:nvPicPr>
        <p:blipFill>
          <a:blip r:embed="rId2"/>
          <a:stretch>
            <a:fillRect/>
          </a:stretch>
        </p:blipFill>
        <p:spPr>
          <a:xfrm>
            <a:off x="1141413" y="1767339"/>
            <a:ext cx="9595413" cy="4840930"/>
          </a:xfrm>
        </p:spPr>
      </p:pic>
    </p:spTree>
    <p:extLst>
      <p:ext uri="{BB962C8B-B14F-4D97-AF65-F5344CB8AC3E}">
        <p14:creationId xmlns:p14="http://schemas.microsoft.com/office/powerpoint/2010/main" val="366980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63C7-A1FC-4698-5BAC-CD86F5450A13}"/>
              </a:ext>
            </a:extLst>
          </p:cNvPr>
          <p:cNvSpPr>
            <a:spLocks noGrp="1"/>
          </p:cNvSpPr>
          <p:nvPr>
            <p:ph type="title"/>
          </p:nvPr>
        </p:nvSpPr>
        <p:spPr/>
        <p:txBody>
          <a:bodyPr/>
          <a:lstStyle/>
          <a:p>
            <a:r>
              <a:rPr lang="en-HK" dirty="0"/>
              <a:t>class distribution</a:t>
            </a:r>
          </a:p>
        </p:txBody>
      </p:sp>
      <p:pic>
        <p:nvPicPr>
          <p:cNvPr id="1026" name="Picture 2">
            <a:extLst>
              <a:ext uri="{FF2B5EF4-FFF2-40B4-BE49-F238E27FC236}">
                <a16:creationId xmlns:a16="http://schemas.microsoft.com/office/drawing/2014/main" id="{5FCD31F1-2499-A2A7-1219-F5B0EE692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1851936"/>
            <a:ext cx="7658458" cy="438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3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DAA5-6876-3186-C54B-1DCFC0E529F8}"/>
              </a:ext>
            </a:extLst>
          </p:cNvPr>
          <p:cNvSpPr>
            <a:spLocks noGrp="1"/>
          </p:cNvSpPr>
          <p:nvPr>
            <p:ph type="title"/>
          </p:nvPr>
        </p:nvSpPr>
        <p:spPr/>
        <p:txBody>
          <a:bodyPr/>
          <a:lstStyle/>
          <a:p>
            <a:r>
              <a:rPr lang="en-HK" dirty="0"/>
              <a:t>Proportion of classes</a:t>
            </a:r>
          </a:p>
        </p:txBody>
      </p:sp>
      <p:pic>
        <p:nvPicPr>
          <p:cNvPr id="2050" name="Picture 2">
            <a:extLst>
              <a:ext uri="{FF2B5EF4-FFF2-40B4-BE49-F238E27FC236}">
                <a16:creationId xmlns:a16="http://schemas.microsoft.com/office/drawing/2014/main" id="{C1CBE851-075F-D4F8-BDFF-901BE18AA4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2217544"/>
            <a:ext cx="5627595" cy="402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2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5E94-3D46-7E9A-4193-2AF9B78E7800}"/>
              </a:ext>
            </a:extLst>
          </p:cNvPr>
          <p:cNvSpPr>
            <a:spLocks noGrp="1"/>
          </p:cNvSpPr>
          <p:nvPr>
            <p:ph type="title"/>
          </p:nvPr>
        </p:nvSpPr>
        <p:spPr/>
        <p:txBody>
          <a:bodyPr/>
          <a:lstStyle/>
          <a:p>
            <a:r>
              <a:rPr lang="en-HK" dirty="0"/>
              <a:t>resizing and augmentation</a:t>
            </a:r>
          </a:p>
        </p:txBody>
      </p:sp>
      <p:pic>
        <p:nvPicPr>
          <p:cNvPr id="9" name="Content Placeholder 8">
            <a:extLst>
              <a:ext uri="{FF2B5EF4-FFF2-40B4-BE49-F238E27FC236}">
                <a16:creationId xmlns:a16="http://schemas.microsoft.com/office/drawing/2014/main" id="{1340FFFA-3565-F00A-9D3D-3F550DBFCEF2}"/>
              </a:ext>
            </a:extLst>
          </p:cNvPr>
          <p:cNvPicPr>
            <a:picLocks noGrp="1" noChangeAspect="1"/>
          </p:cNvPicPr>
          <p:nvPr>
            <p:ph idx="1"/>
          </p:nvPr>
        </p:nvPicPr>
        <p:blipFill>
          <a:blip r:embed="rId2"/>
          <a:stretch>
            <a:fillRect/>
          </a:stretch>
        </p:blipFill>
        <p:spPr>
          <a:xfrm>
            <a:off x="1141412" y="2020888"/>
            <a:ext cx="9178245" cy="4427074"/>
          </a:xfrm>
        </p:spPr>
      </p:pic>
    </p:spTree>
    <p:extLst>
      <p:ext uri="{BB962C8B-B14F-4D97-AF65-F5344CB8AC3E}">
        <p14:creationId xmlns:p14="http://schemas.microsoft.com/office/powerpoint/2010/main" val="1432367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ustom 1">
      <a:majorFont>
        <a:latin typeface="Times New Roman"/>
        <a:ea typeface=""/>
        <a:cs typeface=""/>
      </a:majorFont>
      <a:minorFont>
        <a:latin typeface="Arial"/>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1539</TotalTime>
  <Words>253</Words>
  <Application>Microsoft Office PowerPoint</Application>
  <PresentationFormat>Widescreen</PresentationFormat>
  <Paragraphs>78</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Times New Roman</vt:lpstr>
      <vt:lpstr>Circuit</vt:lpstr>
      <vt:lpstr>CNN Deep Learning Project</vt:lpstr>
      <vt:lpstr>Intel image classification </vt:lpstr>
      <vt:lpstr>Problem statement</vt:lpstr>
      <vt:lpstr>Libraries</vt:lpstr>
      <vt:lpstr>classes</vt:lpstr>
      <vt:lpstr>sample plotting</vt:lpstr>
      <vt:lpstr>class distribution</vt:lpstr>
      <vt:lpstr>Proportion of classes</vt:lpstr>
      <vt:lpstr>resizing and augmentation</vt:lpstr>
      <vt:lpstr>cnn architecture</vt:lpstr>
      <vt:lpstr>model summary</vt:lpstr>
      <vt:lpstr>model compile</vt:lpstr>
      <vt:lpstr>model fit</vt:lpstr>
      <vt:lpstr>model evaluation </vt:lpstr>
      <vt:lpstr>model Evaulation</vt:lpstr>
      <vt:lpstr>model evaluation</vt:lpstr>
      <vt:lpstr>predictions on test set</vt:lpstr>
      <vt:lpstr>regularisation </vt:lpstr>
      <vt:lpstr>model evaulation</vt:lpstr>
      <vt:lpstr>model evaluation</vt:lpstr>
      <vt:lpstr>cnn tuning </vt:lpstr>
      <vt:lpstr>CNN tuning</vt:lpstr>
      <vt:lpstr>cnn tuning</vt:lpstr>
      <vt:lpstr>tuning result</vt:lpstr>
      <vt:lpstr>Transfer learning (VGG16)</vt:lpstr>
      <vt:lpstr>PCA projection</vt:lpstr>
      <vt:lpstr>VGG16 architecture</vt:lpstr>
      <vt:lpstr>Model evaluation</vt:lpstr>
      <vt:lpstr>model evaluation</vt:lpstr>
      <vt:lpstr>model evaluation</vt:lpstr>
      <vt:lpstr>transfer learning (inception v3)</vt:lpstr>
      <vt:lpstr>inceptionv3 architecture</vt:lpstr>
      <vt:lpstr>model evaluation</vt:lpstr>
      <vt:lpstr>model evaluation</vt:lpstr>
      <vt:lpstr>model evaluation</vt:lpstr>
      <vt:lpstr>summary</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Deep Learning Project</dc:title>
  <dc:creator>Jeffery Chan</dc:creator>
  <cp:lastModifiedBy>Jeffery Chan</cp:lastModifiedBy>
  <cp:revision>5</cp:revision>
  <dcterms:created xsi:type="dcterms:W3CDTF">2022-06-29T06:53:12Z</dcterms:created>
  <dcterms:modified xsi:type="dcterms:W3CDTF">2022-06-30T08:32:36Z</dcterms:modified>
</cp:coreProperties>
</file>